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Roboto Medium"/>
      <p:regular r:id="rId24"/>
      <p:bold r:id="rId25"/>
      <p:italic r:id="rId26"/>
      <p:boldItalic r:id="rId27"/>
    </p:embeddedFont>
    <p:embeddedFont>
      <p:font typeface="Fira Sans ExtraBold"/>
      <p:bold r:id="rId28"/>
      <p:boldItalic r:id="rId29"/>
    </p:embeddedFont>
    <p:embeddedFont>
      <p:font typeface="Fira Sans"/>
      <p:regular r:id="rId30"/>
      <p:bold r:id="rId31"/>
      <p:italic r:id="rId32"/>
      <p:boldItalic r:id="rId33"/>
    </p:embeddedFont>
    <p:embeddedFont>
      <p:font typeface="Comfortaa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E1A9C57-9BAF-4F70-B19C-D0496C0667D2}">
  <a:tblStyle styleId="{BE1A9C57-9BAF-4F70-B19C-D0496C0667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RobotoMedium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edium-italic.fntdata"/><Relationship Id="rId25" Type="http://schemas.openxmlformats.org/officeDocument/2006/relationships/font" Target="fonts/RobotoMedium-bold.fntdata"/><Relationship Id="rId28" Type="http://schemas.openxmlformats.org/officeDocument/2006/relationships/font" Target="fonts/FiraSansExtraBold-bold.fntdata"/><Relationship Id="rId27" Type="http://schemas.openxmlformats.org/officeDocument/2006/relationships/font" Target="fonts/RobotoMedium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ExtraBol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-bold.fntdata"/><Relationship Id="rId30" Type="http://schemas.openxmlformats.org/officeDocument/2006/relationships/font" Target="fonts/FiraSans-regular.fntdata"/><Relationship Id="rId11" Type="http://schemas.openxmlformats.org/officeDocument/2006/relationships/slide" Target="slides/slide5.xml"/><Relationship Id="rId33" Type="http://schemas.openxmlformats.org/officeDocument/2006/relationships/font" Target="fonts/FiraSans-boldItalic.fntdata"/><Relationship Id="rId10" Type="http://schemas.openxmlformats.org/officeDocument/2006/relationships/slide" Target="slides/slide4.xml"/><Relationship Id="rId32" Type="http://schemas.openxmlformats.org/officeDocument/2006/relationships/font" Target="fonts/FiraSans-italic.fntdata"/><Relationship Id="rId13" Type="http://schemas.openxmlformats.org/officeDocument/2006/relationships/slide" Target="slides/slide7.xml"/><Relationship Id="rId35" Type="http://schemas.openxmlformats.org/officeDocument/2006/relationships/font" Target="fonts/Comfortaa-bold.fntdata"/><Relationship Id="rId12" Type="http://schemas.openxmlformats.org/officeDocument/2006/relationships/slide" Target="slides/slide6.xml"/><Relationship Id="rId34" Type="http://schemas.openxmlformats.org/officeDocument/2006/relationships/font" Target="fonts/Comfortaa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jpg>
</file>

<file path=ppt/media/image24.png>
</file>

<file path=ppt/media/image3.png>
</file>

<file path=ppt/media/image4.jpg>
</file>

<file path=ppt/media/image5.png>
</file>

<file path=ppt/media/image6.jpg>
</file>

<file path=ppt/media/image7.pn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a9279436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a9279436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95a002a5d_0_3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gd95a002a5d_0_3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95a002a5d_0_4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gd95a002a5d_0_4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95a002a5d_0_4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3" name="Google Shape;153;gd95a002a5d_0_4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95a002a5d_0_5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gd95a002a5d_0_5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a9279436f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a9279436f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95a002a5d_0_2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95a002a5d_0_2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95a002a5d_0_2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d95a002a5d_0_2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95a002a5d_0_2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gd95a002a5d_0_2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95a002a5d_0_2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gd95a002a5d_0_2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95a002a5d_0_2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gd95a002a5d_0_2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95a002a5d_0_2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6" name="Google Shape;116;gd95a002a5d_0_2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95a002a5d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d95a002a5d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2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gif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gif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10.gif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24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5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5"/>
          <p:cNvSpPr txBox="1"/>
          <p:nvPr/>
        </p:nvSpPr>
        <p:spPr>
          <a:xfrm>
            <a:off x="2611925" y="575975"/>
            <a:ext cx="45885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КРЕАТИВ ЦЕ 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7" name="Google Shape;13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Park Creative Creativity GIF - NewParkCreative Creativity Creative -  Discover &amp; Share GIFs" id="138" name="Google Shape;138;p25"/>
          <p:cNvPicPr preferRelativeResize="0"/>
          <p:nvPr/>
        </p:nvPicPr>
        <p:blipFill rotWithShape="1">
          <a:blip r:embed="rId5">
            <a:alphaModFix/>
          </a:blip>
          <a:srcRect b="16316" l="30782" r="27426" t="5838"/>
          <a:stretch/>
        </p:blipFill>
        <p:spPr>
          <a:xfrm>
            <a:off x="2860850" y="1145225"/>
            <a:ext cx="3422300" cy="3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/>
        </p:nvSpPr>
        <p:spPr>
          <a:xfrm>
            <a:off x="4860000" y="2074625"/>
            <a:ext cx="3987000" cy="22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chemeClr val="dk1"/>
                </a:solidFill>
              </a:rPr>
              <a:t>ЦЕ ГНУЧКІСТЬ РОЗУМУ</a:t>
            </a:r>
            <a:endParaRPr b="1" sz="36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-129600" y="3341950"/>
            <a:ext cx="4989600" cy="21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chemeClr val="dk1"/>
                </a:solidFill>
              </a:rPr>
              <a:t>ЦЕ СТВОРЕННЯ НОВОГО</a:t>
            </a:r>
            <a:endParaRPr b="1" sz="36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1" name="Google Shape;141;p25"/>
          <p:cNvSpPr txBox="1"/>
          <p:nvPr/>
        </p:nvSpPr>
        <p:spPr>
          <a:xfrm>
            <a:off x="0" y="1600625"/>
            <a:ext cx="3987000" cy="19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chemeClr val="dk1"/>
                </a:solidFill>
              </a:rPr>
              <a:t>ЦЕ ТВОРЧІСТЬ</a:t>
            </a:r>
            <a:endParaRPr b="1" sz="3600">
              <a:solidFill>
                <a:srgbClr val="F1C23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6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 txBox="1"/>
          <p:nvPr/>
        </p:nvSpPr>
        <p:spPr>
          <a:xfrm>
            <a:off x="609600" y="704288"/>
            <a:ext cx="71139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1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КРЕАТИВ НАПОВНЮЄ НАС ІДЕЯМИ</a:t>
            </a:r>
            <a:endParaRPr b="1" sz="31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 txBox="1"/>
          <p:nvPr/>
        </p:nvSpPr>
        <p:spPr>
          <a:xfrm>
            <a:off x="4982775" y="1493500"/>
            <a:ext cx="3984900" cy="3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200">
                <a:solidFill>
                  <a:schemeClr val="lt1"/>
                </a:solidFill>
                <a:highlight>
                  <a:srgbClr val="F1C232"/>
                </a:highlight>
              </a:rPr>
              <a:t>чим більш розвинутий наш креатив, тим більше “ключиків” в нашій голові</a:t>
            </a:r>
            <a:endParaRPr b="1" sz="32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  <p:pic>
        <p:nvPicPr>
          <p:cNvPr descr="Winged Keys | Harry Potter Wiki | Fandom" id="150" name="Google Shape;15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526275"/>
            <a:ext cx="4972350" cy="27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7"/>
          <p:cNvGrpSpPr/>
          <p:nvPr/>
        </p:nvGrpSpPr>
        <p:grpSpPr>
          <a:xfrm>
            <a:off x="0" y="0"/>
            <a:ext cx="9144371" cy="5128950"/>
            <a:chOff x="0" y="-5"/>
            <a:chExt cx="9041300" cy="5061630"/>
          </a:xfrm>
        </p:grpSpPr>
        <p:pic>
          <p:nvPicPr>
            <p:cNvPr descr="Purple Brain | Brainstorming, Purple, Creative" id="156" name="Google Shape;156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257300" y="-5"/>
              <a:ext cx="6748844" cy="5061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urple Brain | Brainstorming, Purple, Creative" id="157" name="Google Shape;157;p27"/>
            <p:cNvPicPr preferRelativeResize="0"/>
            <p:nvPr/>
          </p:nvPicPr>
          <p:blipFill rotWithShape="1">
            <a:blip r:embed="rId3">
              <a:alphaModFix/>
            </a:blip>
            <a:srcRect b="0" l="91744" r="0" t="0"/>
            <a:stretch/>
          </p:blipFill>
          <p:spPr>
            <a:xfrm>
              <a:off x="8006150" y="0"/>
              <a:ext cx="1035149" cy="5061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urple Brain | Brainstorming, Purple, Creative" id="158" name="Google Shape;158;p27"/>
            <p:cNvPicPr preferRelativeResize="0"/>
            <p:nvPr/>
          </p:nvPicPr>
          <p:blipFill rotWithShape="1">
            <a:blip r:embed="rId3">
              <a:alphaModFix/>
            </a:blip>
            <a:srcRect b="0" l="0" r="82360" t="0"/>
            <a:stretch/>
          </p:blipFill>
          <p:spPr>
            <a:xfrm>
              <a:off x="0" y="0"/>
              <a:ext cx="1257300" cy="50616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9" name="Google Shape;159;p27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7338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 txBox="1"/>
          <p:nvPr/>
        </p:nvSpPr>
        <p:spPr>
          <a:xfrm>
            <a:off x="0" y="3512350"/>
            <a:ext cx="75330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BRAINSTORM</a:t>
            </a:r>
            <a:r>
              <a:rPr b="1" lang="uk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7"/>
          <p:cNvSpPr txBox="1"/>
          <p:nvPr/>
        </p:nvSpPr>
        <p:spPr>
          <a:xfrm>
            <a:off x="0" y="4092025"/>
            <a:ext cx="7768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700">
                <a:solidFill>
                  <a:schemeClr val="dk1"/>
                </a:solidFill>
                <a:highlight>
                  <a:schemeClr val="lt1"/>
                </a:highlight>
              </a:rPr>
              <a:t>метод знаходження вирішень проблем</a:t>
            </a:r>
            <a:endParaRPr sz="27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/>
        </p:nvSpPr>
        <p:spPr>
          <a:xfrm>
            <a:off x="609600" y="704288"/>
            <a:ext cx="71139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1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KAHOOOOOOOOOOOT</a:t>
            </a:r>
            <a:endParaRPr b="1" sz="31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ahoot: приложение для создания образовательных тестов, игр и викторин" id="170" name="Google Shape;17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75" y="1399699"/>
            <a:ext cx="5834076" cy="328167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 txBox="1"/>
          <p:nvPr/>
        </p:nvSpPr>
        <p:spPr>
          <a:xfrm>
            <a:off x="5351125" y="2571750"/>
            <a:ext cx="3984900" cy="3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200">
                <a:solidFill>
                  <a:schemeClr val="lt1"/>
                </a:solidFill>
                <a:highlight>
                  <a:srgbClr val="F1C232"/>
                </a:highlight>
              </a:rPr>
              <a:t>ПРИГОТУЙТЕСЯ</a:t>
            </a:r>
            <a:endParaRPr b="1" sz="32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3</a:t>
            </a: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: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 </a:t>
            </a:r>
            <a:r>
              <a:rPr lang="uk" sz="2800">
                <a:latin typeface="Fira Sans ExtraBold"/>
                <a:ea typeface="Fira Sans ExtraBold"/>
                <a:cs typeface="Fira Sans ExtraBold"/>
                <a:sym typeface="Fira Sans ExtraBold"/>
              </a:rPr>
              <a:t>САМОСТІЙНІСТЬ</a:t>
            </a:r>
            <a:endParaRPr b="0" i="0" sz="28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ЗАКРІПЛЕННЯ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 txBox="1"/>
          <p:nvPr/>
        </p:nvSpPr>
        <p:spPr>
          <a:xfrm>
            <a:off x="1982400" y="575975"/>
            <a:ext cx="61080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КАЖІТЬ “ТАК І”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/>
        </p:nvSpPr>
        <p:spPr>
          <a:xfrm>
            <a:off x="5020725" y="1612525"/>
            <a:ext cx="3987000" cy="24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431800" lvl="0" marL="45720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uk" sz="3200">
                <a:solidFill>
                  <a:schemeClr val="dk1"/>
                </a:solidFill>
                <a:highlight>
                  <a:srgbClr val="FFFFFF"/>
                </a:highlight>
              </a:rPr>
              <a:t>ПРОПОЗИЦІЯМ</a:t>
            </a:r>
            <a:endParaRPr b="1" sz="3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431800" lvl="0" marL="45720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uk" sz="3200">
                <a:solidFill>
                  <a:schemeClr val="dk1"/>
                </a:solidFill>
                <a:highlight>
                  <a:srgbClr val="FFFFFF"/>
                </a:highlight>
              </a:rPr>
              <a:t>ЛЮДЯМ</a:t>
            </a:r>
            <a:endParaRPr b="1" sz="3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431800" lvl="0" marL="45720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uk" sz="3200">
                <a:solidFill>
                  <a:schemeClr val="dk1"/>
                </a:solidFill>
                <a:highlight>
                  <a:srgbClr val="FFFFFF"/>
                </a:highlight>
              </a:rPr>
              <a:t>ОБСТАВИНАМ</a:t>
            </a:r>
            <a:endParaRPr b="1" sz="3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431800" lvl="0" marL="45720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b="1" lang="uk" sz="3200">
                <a:solidFill>
                  <a:schemeClr val="dk1"/>
                </a:solidFill>
                <a:highlight>
                  <a:srgbClr val="FFFFFF"/>
                </a:highlight>
              </a:rPr>
              <a:t>ВИКЛИКАМ</a:t>
            </a:r>
            <a:endParaRPr b="1" sz="3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Jack Nicholson Yes GIF - JackNicholson Yes Nodding - Discover &amp; Share GIFs  | Jack nicholson, I love to laugh, Funny memes images" id="79" name="Google Shape;7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975" y="1212175"/>
            <a:ext cx="4743450" cy="37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velyn Cosme Jones on Twitter: &quot;At the @CarnegieFdn Virtual Conference  @LeadforEquity &quot;Oops I dropped the lemon tart&quot;-the &quot;mistake&quot; that became  the most famous dessert. @francescagino talks about the idea of  transforming messiness/unexpectedness"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1450" y="1469250"/>
            <a:ext cx="4626849" cy="36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9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0" y="596050"/>
            <a:ext cx="91440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НАВІТЬ З НЕВДАЧІ МОЖНА ВИНЕСТИ КОРИСТЬ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sponsibility - GIF on Imgur" id="92" name="Google Shape;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200" y="2498625"/>
            <a:ext cx="6186925" cy="263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0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200925" y="823775"/>
            <a:ext cx="8713200" cy="14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БЕРІТЬ </a:t>
            </a: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ВІДПОВІДАЛЬНІСТЬ ЗА СВОЇ ВЧИНКИ</a:t>
            </a:r>
            <a:endParaRPr b="1" sz="29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t/>
            </a:r>
            <a:endParaRPr b="1" sz="29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ЗАВЖДИ ДУМАЙТЕ ПРО МАЙБУТНЄ</a:t>
            </a:r>
            <a:r>
              <a:rPr b="1" lang="uk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1"/>
          <p:cNvPicPr preferRelativeResize="0"/>
          <p:nvPr/>
        </p:nvPicPr>
        <p:blipFill rotWithShape="1">
          <a:blip r:embed="rId3">
            <a:alphaModFix/>
          </a:blip>
          <a:srcRect b="9006" l="5028" r="16528" t="91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" y="0"/>
            <a:ext cx="4271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1"/>
          <p:cNvSpPr txBox="1"/>
          <p:nvPr/>
        </p:nvSpPr>
        <p:spPr>
          <a:xfrm>
            <a:off x="4572006" y="648244"/>
            <a:ext cx="37134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</a:t>
            </a:r>
            <a:r>
              <a:rPr b="1" lang="uk" sz="4000">
                <a:solidFill>
                  <a:schemeClr val="dk1"/>
                </a:solidFill>
                <a:highlight>
                  <a:schemeClr val="accent4"/>
                </a:highlight>
                <a:latin typeface="Roboto"/>
                <a:ea typeface="Roboto"/>
                <a:cs typeface="Roboto"/>
                <a:sym typeface="Roboto"/>
              </a:rPr>
              <a:t>О</a:t>
            </a:r>
            <a:r>
              <a:rPr b="1" lang="uk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</a:t>
            </a:r>
            <a:r>
              <a:rPr b="1" lang="uk" sz="4000">
                <a:solidFill>
                  <a:schemeClr val="dk1"/>
                </a:solidFill>
                <a:highlight>
                  <a:schemeClr val="accent4"/>
                </a:highlight>
                <a:latin typeface="Roboto"/>
                <a:ea typeface="Roboto"/>
                <a:cs typeface="Roboto"/>
                <a:sym typeface="Roboto"/>
              </a:rPr>
              <a:t>И</a:t>
            </a:r>
            <a:r>
              <a:rPr b="1" lang="uk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</a:t>
            </a:r>
            <a:r>
              <a:rPr b="1" lang="uk" sz="4000">
                <a:solidFill>
                  <a:schemeClr val="dk1"/>
                </a:solidFill>
                <a:highlight>
                  <a:schemeClr val="accent4"/>
                </a:highlight>
                <a:latin typeface="Roboto"/>
                <a:ea typeface="Roboto"/>
                <a:cs typeface="Roboto"/>
                <a:sym typeface="Roboto"/>
              </a:rPr>
              <a:t>А</a:t>
            </a:r>
            <a:r>
              <a:rPr b="1" lang="uk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</a:t>
            </a:r>
            <a:r>
              <a:rPr b="1" lang="uk" sz="4000">
                <a:solidFill>
                  <a:schemeClr val="dk1"/>
                </a:solidFill>
                <a:highlight>
                  <a:schemeClr val="accent4"/>
                </a:highlight>
                <a:latin typeface="Roboto"/>
                <a:ea typeface="Roboto"/>
                <a:cs typeface="Roboto"/>
                <a:sym typeface="Roboto"/>
              </a:rPr>
              <a:t>І</a:t>
            </a:r>
            <a:r>
              <a:rPr b="1" lang="uk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</a:t>
            </a:r>
            <a:endParaRPr b="1" sz="4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/>
          <p:nvPr/>
        </p:nvSpPr>
        <p:spPr>
          <a:xfrm>
            <a:off x="4572000" y="2088024"/>
            <a:ext cx="4672500" cy="27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>
                <a:solidFill>
                  <a:srgbClr val="FFFFFF"/>
                </a:solidFill>
                <a:highlight>
                  <a:srgbClr val="F1C232"/>
                </a:highlight>
                <a:latin typeface="Roboto Medium"/>
                <a:ea typeface="Roboto Medium"/>
                <a:cs typeface="Roboto Medium"/>
                <a:sym typeface="Roboto Medium"/>
              </a:rPr>
              <a:t>ЩОСЬ </a:t>
            </a:r>
            <a:r>
              <a:rPr lang="uk" sz="3600">
                <a:solidFill>
                  <a:srgbClr val="FFFFFF"/>
                </a:solidFill>
                <a:highlight>
                  <a:srgbClr val="F1C232"/>
                </a:highlight>
                <a:latin typeface="Roboto Medium"/>
                <a:ea typeface="Roboto Medium"/>
                <a:cs typeface="Roboto Medium"/>
                <a:sym typeface="Roboto Medium"/>
              </a:rPr>
              <a:t>ЩО ЗМУШУЄ МЕНЕ ВСТАВАТИ З ДИВАНУ</a:t>
            </a:r>
            <a:r>
              <a:rPr lang="uk" sz="3600">
                <a:solidFill>
                  <a:srgbClr val="F1C232"/>
                </a:solidFill>
                <a:highlight>
                  <a:srgbClr val="FFFFFF"/>
                </a:highlight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endParaRPr sz="3600">
              <a:solidFill>
                <a:srgbClr val="F1C232"/>
              </a:solidFill>
              <a:highlight>
                <a:srgbClr val="FFFFFF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 b="9006" l="5027" r="16534" t="91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2"/>
          <p:cNvPicPr preferRelativeResize="0"/>
          <p:nvPr/>
        </p:nvPicPr>
        <p:blipFill rotWithShape="1">
          <a:blip r:embed="rId4">
            <a:alphaModFix/>
          </a:blip>
          <a:srcRect b="25395" l="19748" r="20007" t="20061"/>
          <a:stretch/>
        </p:blipFill>
        <p:spPr>
          <a:xfrm>
            <a:off x="0" y="0"/>
            <a:ext cx="424186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4600575" y="733624"/>
            <a:ext cx="5649600" cy="8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200">
                <a:highlight>
                  <a:srgbClr val="F1C232"/>
                </a:highlight>
                <a:latin typeface="Comfortaa"/>
                <a:ea typeface="Comfortaa"/>
                <a:cs typeface="Comfortaa"/>
                <a:sym typeface="Comfortaa"/>
              </a:rPr>
              <a:t>Bucket list</a:t>
            </a:r>
            <a:endParaRPr b="1" sz="10800">
              <a:solidFill>
                <a:srgbClr val="FFFFFF"/>
              </a:solidFill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3" name="Google Shape;113;p22"/>
          <p:cNvSpPr txBox="1"/>
          <p:nvPr/>
        </p:nvSpPr>
        <p:spPr>
          <a:xfrm>
            <a:off x="4600575" y="1651925"/>
            <a:ext cx="4192800" cy="3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500">
                <a:highlight>
                  <a:srgbClr val="F1C232"/>
                </a:highlight>
                <a:latin typeface="Comfortaa"/>
                <a:ea typeface="Comfortaa"/>
                <a:cs typeface="Comfortaa"/>
                <a:sym typeface="Comfortaa"/>
              </a:rPr>
              <a:t>СПИСОК РЕЧЕЙ, ЩО ПОТРІБНО ВСТИГНУТИ </a:t>
            </a:r>
            <a:endParaRPr b="1" sz="2500"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500">
                <a:highlight>
                  <a:srgbClr val="F1C232"/>
                </a:highlight>
                <a:latin typeface="Comfortaa"/>
                <a:ea typeface="Comfortaa"/>
                <a:cs typeface="Comfortaa"/>
                <a:sym typeface="Comfortaa"/>
              </a:rPr>
              <a:t>ЗА ЖИТТЯ</a:t>
            </a:r>
            <a:endParaRPr b="1" sz="2600">
              <a:solidFill>
                <a:srgbClr val="FFFFFF"/>
              </a:solidFill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3"/>
          <p:cNvSpPr txBox="1"/>
          <p:nvPr/>
        </p:nvSpPr>
        <p:spPr>
          <a:xfrm>
            <a:off x="0" y="663025"/>
            <a:ext cx="91440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КОЛЕСО БАЛАНСУ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  <p:sp>
        <p:nvSpPr>
          <p:cNvPr id="121" name="Google Shape;121;p23"/>
          <p:cNvSpPr txBox="1"/>
          <p:nvPr/>
        </p:nvSpPr>
        <p:spPr>
          <a:xfrm>
            <a:off x="5478375" y="1694400"/>
            <a:ext cx="36657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600"/>
              <a:t>ПОКАЗУЄ ДЕ ВИ МОЛОДЦІ, А ДЕ ПОТРІБНО ДОПРАЦЮВАТИ</a:t>
            </a:r>
            <a:endParaRPr sz="2600">
              <a:highlight>
                <a:srgbClr val="F1C232"/>
              </a:highlight>
            </a:endParaRPr>
          </a:p>
        </p:txBody>
      </p:sp>
      <p:pic>
        <p:nvPicPr>
          <p:cNvPr id="122" name="Google Shape;122;p23"/>
          <p:cNvPicPr preferRelativeResize="0"/>
          <p:nvPr/>
        </p:nvPicPr>
        <p:blipFill rotWithShape="1">
          <a:blip r:embed="rId5">
            <a:alphaModFix/>
          </a:blip>
          <a:srcRect b="14457" l="36478" r="17963" t="21743"/>
          <a:stretch/>
        </p:blipFill>
        <p:spPr>
          <a:xfrm>
            <a:off x="191900" y="1185425"/>
            <a:ext cx="4726927" cy="372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9" name="Google Shape;129;p24"/>
          <p:cNvGraphicFramePr/>
          <p:nvPr/>
        </p:nvGraphicFramePr>
        <p:xfrm>
          <a:off x="355650" y="1876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{BE1A9C57-9BAF-4F70-B19C-D0496C0667D2}</a:tableStyleId>
              </a:tblPr>
              <a:tblGrid>
                <a:gridCol w="1363150"/>
                <a:gridCol w="382850"/>
                <a:gridCol w="1363150"/>
                <a:gridCol w="382850"/>
                <a:gridCol w="1363150"/>
                <a:gridCol w="382850"/>
                <a:gridCol w="1363150"/>
                <a:gridCol w="382850"/>
                <a:gridCol w="1363150"/>
                <a:gridCol w="382850"/>
              </a:tblGrid>
              <a:tr h="161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 sz="7200">
                          <a:solidFill>
                            <a:srgbClr val="FDAF43"/>
                          </a:solidFill>
                        </a:rPr>
                        <a:t>S</a:t>
                      </a:r>
                      <a:endParaRPr b="1">
                        <a:solidFill>
                          <a:srgbClr val="FDAF4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FC3B67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uk" sz="7200">
                          <a:solidFill>
                            <a:srgbClr val="FC3B67"/>
                          </a:solidFill>
                        </a:rPr>
                        <a:t>M</a:t>
                      </a:r>
                      <a:endParaRPr>
                        <a:solidFill>
                          <a:srgbClr val="FC3B67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FC3B67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uk" sz="7200">
                          <a:solidFill>
                            <a:srgbClr val="4472C4"/>
                          </a:solidFill>
                        </a:rPr>
                        <a:t>A</a:t>
                      </a:r>
                      <a:endParaRPr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70AD47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uk" sz="7200">
                          <a:solidFill>
                            <a:srgbClr val="70AD47"/>
                          </a:solidFill>
                        </a:rPr>
                        <a:t>R</a:t>
                      </a:r>
                      <a:endParaRPr>
                        <a:solidFill>
                          <a:srgbClr val="70AD47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FC3B67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uk" sz="7200">
                          <a:solidFill>
                            <a:srgbClr val="F8A185"/>
                          </a:solidFill>
                        </a:rPr>
                        <a:t>T</a:t>
                      </a:r>
                      <a:endParaRPr>
                        <a:solidFill>
                          <a:srgbClr val="F8A185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3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FDAF43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Specific</a:t>
                      </a:r>
                      <a:endParaRPr b="1">
                        <a:solidFill>
                          <a:srgbClr val="FDAF43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Конкретна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FC3B67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Measurable</a:t>
                      </a:r>
                      <a:endParaRPr b="1">
                        <a:solidFill>
                          <a:srgbClr val="FC3B67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Вимірювана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4472C4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Achievable</a:t>
                      </a:r>
                      <a:endParaRPr b="1">
                        <a:solidFill>
                          <a:srgbClr val="4472C4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Досяжна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70AD47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Relevant</a:t>
                      </a:r>
                      <a:endParaRPr b="1">
                        <a:solidFill>
                          <a:srgbClr val="70AD47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Актуальна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F8A185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Time-based</a:t>
                      </a:r>
                      <a:endParaRPr b="1">
                        <a:solidFill>
                          <a:srgbClr val="F8A185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Обмежена в часі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0" name="Google Shape;130;p24"/>
          <p:cNvSpPr txBox="1"/>
          <p:nvPr/>
        </p:nvSpPr>
        <p:spPr>
          <a:xfrm>
            <a:off x="669725" y="997900"/>
            <a:ext cx="9184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ПРАВИЛА СТВОРЕННЯ “РОЗУМНОЇ” ЦІЛІ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